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33A5172E-7764-4C01-9C3E-763771EC1FC0}">
  <a:tblStyle styleId="{33A5172E-7764-4C01-9C3E-763771EC1FC0}"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verage-regular.fntdata"/><Relationship Id="rId14" Type="http://schemas.openxmlformats.org/officeDocument/2006/relationships/slide" Target="slides/slide9.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marketwatch.com/investing/stock/SONC/profil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ROA #’s, and EV/EBITDA from: </a:t>
            </a:r>
            <a:r>
              <a:rPr lang="en" u="sng">
                <a:solidFill>
                  <a:schemeClr val="hlink"/>
                </a:solidFill>
                <a:hlinkClick r:id="rId2"/>
              </a:rPr>
              <a:t>http://www.marketwatch.com/investing/stock/SONC/profile</a:t>
            </a:r>
            <a:r>
              <a:rPr lang="en"/>
              <a:t> </a:t>
            </a:r>
          </a:p>
          <a:p>
            <a:pPr lvl="0">
              <a:spcBef>
                <a:spcPts val="0"/>
              </a:spcBef>
              <a:buNone/>
            </a:pPr>
            <a:r>
              <a:rPr lang="en"/>
              <a:t>ROE is from Yahoo Finance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en" sz="1800">
                <a:solidFill>
                  <a:schemeClr val="accent3"/>
                </a:solidFill>
                <a:latin typeface="Average"/>
                <a:ea typeface="Average"/>
                <a:cs typeface="Average"/>
                <a:sym typeface="Average"/>
              </a:rPr>
              <a:t>EV/EBITA= 17.9 (avg. excluding Boston chicken deal)</a:t>
            </a:r>
          </a:p>
          <a:p>
            <a:pPr lvl="0" rtl="0">
              <a:lnSpc>
                <a:spcPct val="115000"/>
              </a:lnSpc>
              <a:spcBef>
                <a:spcPts val="0"/>
              </a:spcBef>
              <a:spcAft>
                <a:spcPts val="1600"/>
              </a:spcAft>
              <a:buNone/>
            </a:pPr>
            <a:r>
              <a:rPr lang="en" sz="1800">
                <a:solidFill>
                  <a:schemeClr val="accent3"/>
                </a:solidFill>
                <a:latin typeface="Average"/>
                <a:ea typeface="Average"/>
                <a:cs typeface="Average"/>
                <a:sym typeface="Average"/>
              </a:rPr>
              <a:t>Dunkins EV= $7,879,383,100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Used market value instead of book value because of negative shareholders equity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Dunkin Brands Valuation</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Rebecca Sanders, Nathan Stadheim, John Markwiese, Tong Chen, Jiashuo Zhang, and Mohammed Hardan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sz="6000"/>
              <a:t>Target </a:t>
            </a:r>
          </a:p>
          <a:p>
            <a:pPr lvl="0" rtl="0">
              <a:spcBef>
                <a:spcPts val="0"/>
              </a:spcBef>
              <a:buNone/>
            </a:pPr>
            <a:r>
              <a:rPr lang="en" sz="4800"/>
              <a:t>Company </a:t>
            </a:r>
          </a:p>
        </p:txBody>
      </p:sp>
      <p:pic>
        <p:nvPicPr>
          <p:cNvPr id="66" name="Shape 66"/>
          <p:cNvPicPr preferRelativeResize="0"/>
          <p:nvPr/>
        </p:nvPicPr>
        <p:blipFill>
          <a:blip r:embed="rId3">
            <a:alphaModFix/>
          </a:blip>
          <a:stretch>
            <a:fillRect/>
          </a:stretch>
        </p:blipFill>
        <p:spPr>
          <a:xfrm>
            <a:off x="3437450" y="551350"/>
            <a:ext cx="5467325" cy="1747950"/>
          </a:xfrm>
          <a:prstGeom prst="rect">
            <a:avLst/>
          </a:prstGeom>
          <a:noFill/>
          <a:ln>
            <a:noFill/>
          </a:ln>
        </p:spPr>
      </p:pic>
      <p:sp>
        <p:nvSpPr>
          <p:cNvPr id="67" name="Shape 67"/>
          <p:cNvSpPr txBox="1"/>
          <p:nvPr/>
        </p:nvSpPr>
        <p:spPr>
          <a:xfrm>
            <a:off x="597475" y="2675650"/>
            <a:ext cx="7871100" cy="1961400"/>
          </a:xfrm>
          <a:prstGeom prst="rect">
            <a:avLst/>
          </a:prstGeom>
          <a:noFill/>
          <a:ln>
            <a:noFill/>
          </a:ln>
        </p:spPr>
        <p:txBody>
          <a:bodyPr anchorCtr="0" anchor="t" bIns="91425" lIns="91425" rIns="91425" tIns="91425">
            <a:noAutofit/>
          </a:bodyPr>
          <a:lstStyle/>
          <a:p>
            <a:pPr indent="-342900" lvl="0" marL="457200" rtl="0">
              <a:lnSpc>
                <a:spcPct val="115000"/>
              </a:lnSpc>
              <a:spcBef>
                <a:spcPts val="0"/>
              </a:spcBef>
              <a:spcAft>
                <a:spcPts val="1600"/>
              </a:spcAft>
              <a:buClr>
                <a:srgbClr val="CCCCCC"/>
              </a:buClr>
              <a:buSzPct val="100000"/>
              <a:buFont typeface="Average"/>
              <a:buChar char="●"/>
            </a:pPr>
            <a:r>
              <a:rPr lang="en" sz="1800">
                <a:solidFill>
                  <a:srgbClr val="CCCCCC"/>
                </a:solidFill>
                <a:latin typeface="Average"/>
                <a:ea typeface="Average"/>
                <a:cs typeface="Average"/>
                <a:sym typeface="Average"/>
              </a:rPr>
              <a:t>Dunkin Brand Group Inc. franchises quick service restaurants serving hot and cold coffee and baked goods as well as ice cream.</a:t>
            </a:r>
          </a:p>
          <a:p>
            <a:pPr indent="-342900" lvl="0" marL="457200" rtl="0">
              <a:lnSpc>
                <a:spcPct val="115000"/>
              </a:lnSpc>
              <a:spcBef>
                <a:spcPts val="0"/>
              </a:spcBef>
              <a:buClr>
                <a:srgbClr val="CCCCCC"/>
              </a:buClr>
              <a:buSzPct val="100000"/>
              <a:buFont typeface="Average"/>
              <a:buChar char="●"/>
            </a:pPr>
            <a:r>
              <a:rPr lang="en" sz="1800">
                <a:solidFill>
                  <a:srgbClr val="CCCCCC"/>
                </a:solidFill>
                <a:latin typeface="Average"/>
                <a:ea typeface="Average"/>
                <a:cs typeface="Average"/>
                <a:sym typeface="Average"/>
              </a:rPr>
              <a:t>Leading multi-concept  quick-service  restaurant franchisor that operates both the Dunkin’ Donuts and Baskin-Robbins  chains here in the U.S. and around the World.</a:t>
            </a:r>
          </a:p>
          <a:p>
            <a:pPr indent="-342900" lvl="0" marL="457200" rtl="0">
              <a:lnSpc>
                <a:spcPct val="115000"/>
              </a:lnSpc>
              <a:spcBef>
                <a:spcPts val="0"/>
              </a:spcBef>
              <a:buClr>
                <a:srgbClr val="CCCCCC"/>
              </a:buClr>
              <a:buSzPct val="100000"/>
              <a:buFont typeface="Average"/>
              <a:buChar char="●"/>
            </a:pPr>
            <a:r>
              <a:rPr lang="en" sz="1800">
                <a:solidFill>
                  <a:srgbClr val="CCCCCC"/>
                </a:solidFill>
                <a:latin typeface="Average"/>
                <a:ea typeface="Average"/>
                <a:cs typeface="Average"/>
                <a:sym typeface="Average"/>
              </a:rPr>
              <a:t>Company went public on July 2011 and trades on Nasdaq</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Current Events </a:t>
            </a:r>
          </a:p>
          <a:p>
            <a:pPr lvl="0">
              <a:spcBef>
                <a:spcPts val="0"/>
              </a:spcBef>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buSzPct val="100000"/>
              <a:buChar char="●"/>
            </a:pPr>
            <a:r>
              <a:rPr lang="en" sz="1400"/>
              <a:t>Panera Bread was purchased by JAB Holdings (Barron’s -April 8 edition). </a:t>
            </a:r>
          </a:p>
          <a:p>
            <a:pPr indent="-317500" lvl="1" marL="914400" rtl="0">
              <a:spcBef>
                <a:spcPts val="0"/>
              </a:spcBef>
              <a:buSzPct val="100000"/>
              <a:buChar char="○"/>
            </a:pPr>
            <a:r>
              <a:rPr lang="en" sz="1400"/>
              <a:t>The Panera takeover was the third such deal in just 45 days, following Darden’s (DRI) purchase of Cheddar’s Sandwich Kitchen and Restaurant Brands Internationals (QSR) take out of popeyes Louisiana Chicken. In the immediate aftermath of the Panera deal Dunkin, which was </a:t>
            </a:r>
            <a:r>
              <a:rPr lang="en" sz="1400"/>
              <a:t>rumored</a:t>
            </a:r>
            <a:r>
              <a:rPr lang="en" sz="1400"/>
              <a:t> to be a potential target of JAB, traded off 3%. </a:t>
            </a:r>
          </a:p>
          <a:p>
            <a:pPr indent="-228600" lvl="1" marL="914400" rtl="0">
              <a:spcBef>
                <a:spcPts val="0"/>
              </a:spcBef>
              <a:buChar char="○"/>
            </a:pPr>
            <a:r>
              <a:rPr lang="en"/>
              <a:t>JAB Holdings and Panera Bread Co agreed to merge in a $7.5 billion in which Panera’s shareholders will receive $315 per share in cash.</a:t>
            </a:r>
          </a:p>
          <a:p>
            <a:pPr indent="-317500" lvl="0" marL="457200" rtl="0">
              <a:spcBef>
                <a:spcPts val="0"/>
              </a:spcBef>
              <a:buClr>
                <a:srgbClr val="CCCCCC"/>
              </a:buClr>
              <a:buSzPct val="100000"/>
              <a:buChar char="●"/>
            </a:pPr>
            <a:r>
              <a:rPr lang="en" sz="1400">
                <a:solidFill>
                  <a:srgbClr val="CCCCCC"/>
                </a:solidFill>
              </a:rPr>
              <a:t>Dunkin' Brands Announces Dividend Increase in 2017 First Quarter</a:t>
            </a:r>
          </a:p>
          <a:p>
            <a:pPr indent="-317500" lvl="0" marL="457200" rtl="0">
              <a:spcBef>
                <a:spcPts val="0"/>
              </a:spcBef>
              <a:buClr>
                <a:srgbClr val="CCCCCC"/>
              </a:buClr>
              <a:buSzPct val="100000"/>
              <a:buChar char="●"/>
            </a:pPr>
            <a:r>
              <a:rPr lang="en" sz="1400">
                <a:solidFill>
                  <a:srgbClr val="CCCCCC"/>
                </a:solidFill>
              </a:rPr>
              <a:t>Dunkin' Brands Group, Inc. to Announce First Quarter 2017 Results</a:t>
            </a:r>
          </a:p>
          <a:p>
            <a:pPr indent="-317500" lvl="0" marL="457200" rtl="0">
              <a:spcBef>
                <a:spcPts val="0"/>
              </a:spcBef>
              <a:buClr>
                <a:srgbClr val="CCCCCC"/>
              </a:buClr>
              <a:buSzPct val="100000"/>
              <a:buChar char="●"/>
            </a:pPr>
            <a:r>
              <a:rPr lang="en" sz="1400">
                <a:solidFill>
                  <a:srgbClr val="CCCCCC"/>
                </a:solidFill>
              </a:rPr>
              <a:t>Dunkin’ Brands announced CFO leadership transition--Paul Carbone, Dunkin’ Brands CFO is leaving the company effective April 21, 2017 for a general management position in the specialty retail industry, where he worked prior to Dunkin’ Brands.  Dunkin’ Brands vice president, finance and treasurer, has been appointed to serve as interim CFO upon his departure.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Comparable Companies Benchmark/Valuation Numbers</a:t>
            </a:r>
          </a:p>
          <a:p>
            <a:pPr lvl="0">
              <a:spcBef>
                <a:spcPts val="0"/>
              </a:spcBef>
              <a:buNone/>
            </a:pPr>
            <a:r>
              <a:t/>
            </a:r>
            <a:endParaRPr/>
          </a:p>
        </p:txBody>
      </p:sp>
      <p:graphicFrame>
        <p:nvGraphicFramePr>
          <p:cNvPr id="79" name="Shape 79"/>
          <p:cNvGraphicFramePr/>
          <p:nvPr/>
        </p:nvGraphicFramePr>
        <p:xfrm>
          <a:off x="789637" y="1470875"/>
          <a:ext cx="3000000" cy="3000000"/>
        </p:xfrm>
        <a:graphic>
          <a:graphicData uri="http://schemas.openxmlformats.org/drawingml/2006/table">
            <a:tbl>
              <a:tblPr>
                <a:noFill/>
                <a:tableStyleId>{33A5172E-7764-4C01-9C3E-763771EC1FC0}</a:tableStyleId>
              </a:tblPr>
              <a:tblGrid>
                <a:gridCol w="1319900"/>
                <a:gridCol w="841450"/>
                <a:gridCol w="1080675"/>
                <a:gridCol w="1080675"/>
                <a:gridCol w="1080675"/>
                <a:gridCol w="1080675"/>
                <a:gridCol w="1080675"/>
              </a:tblGrid>
              <a:tr h="373875">
                <a:tc>
                  <a:txBody>
                    <a:bodyPr>
                      <a:noAutofit/>
                    </a:bodyPr>
                    <a:lstStyle/>
                    <a:p>
                      <a:pPr lvl="0">
                        <a:spcBef>
                          <a:spcPts val="0"/>
                        </a:spcBef>
                        <a:buNone/>
                      </a:pPr>
                      <a:r>
                        <a:t/>
                      </a:r>
                      <a:endParaRPr>
                        <a:solidFill>
                          <a:srgbClr val="D9D9D9"/>
                        </a:solidFill>
                      </a:endParaRPr>
                    </a:p>
                  </a:txBody>
                  <a:tcPr marT="91425" marB="91425" marR="91425" marL="91425"/>
                </a:tc>
                <a:tc>
                  <a:txBody>
                    <a:bodyPr>
                      <a:noAutofit/>
                    </a:bodyPr>
                    <a:lstStyle/>
                    <a:p>
                      <a:pPr lvl="0">
                        <a:spcBef>
                          <a:spcPts val="0"/>
                        </a:spcBef>
                        <a:buNone/>
                      </a:pPr>
                      <a:r>
                        <a:rPr lang="en">
                          <a:solidFill>
                            <a:srgbClr val="D9D9D9"/>
                          </a:solidFill>
                        </a:rPr>
                        <a:t>DNKN</a:t>
                      </a:r>
                    </a:p>
                  </a:txBody>
                  <a:tcPr marT="91425" marB="91425" marR="91425" marL="91425"/>
                </a:tc>
                <a:tc>
                  <a:txBody>
                    <a:bodyPr>
                      <a:noAutofit/>
                    </a:bodyPr>
                    <a:lstStyle/>
                    <a:p>
                      <a:pPr lvl="0">
                        <a:spcBef>
                          <a:spcPts val="0"/>
                        </a:spcBef>
                        <a:buNone/>
                      </a:pPr>
                      <a:r>
                        <a:rPr lang="en">
                          <a:solidFill>
                            <a:srgbClr val="D9D9D9"/>
                          </a:solidFill>
                        </a:rPr>
                        <a:t>MCD</a:t>
                      </a:r>
                    </a:p>
                  </a:txBody>
                  <a:tcPr marT="91425" marB="91425" marR="91425" marL="91425"/>
                </a:tc>
                <a:tc>
                  <a:txBody>
                    <a:bodyPr>
                      <a:noAutofit/>
                    </a:bodyPr>
                    <a:lstStyle/>
                    <a:p>
                      <a:pPr lvl="0">
                        <a:spcBef>
                          <a:spcPts val="0"/>
                        </a:spcBef>
                        <a:buNone/>
                      </a:pPr>
                      <a:r>
                        <a:rPr lang="en">
                          <a:solidFill>
                            <a:srgbClr val="D9D9D9"/>
                          </a:solidFill>
                        </a:rPr>
                        <a:t>SBUX</a:t>
                      </a:r>
                    </a:p>
                  </a:txBody>
                  <a:tcPr marT="91425" marB="91425" marR="91425" marL="91425"/>
                </a:tc>
                <a:tc>
                  <a:txBody>
                    <a:bodyPr>
                      <a:noAutofit/>
                    </a:bodyPr>
                    <a:lstStyle/>
                    <a:p>
                      <a:pPr lvl="0">
                        <a:spcBef>
                          <a:spcPts val="0"/>
                        </a:spcBef>
                        <a:buNone/>
                      </a:pPr>
                      <a:r>
                        <a:rPr lang="en">
                          <a:solidFill>
                            <a:srgbClr val="D9D9D9"/>
                          </a:solidFill>
                        </a:rPr>
                        <a:t>PZZA</a:t>
                      </a:r>
                    </a:p>
                  </a:txBody>
                  <a:tcPr marT="91425" marB="91425" marR="91425" marL="91425"/>
                </a:tc>
                <a:tc>
                  <a:txBody>
                    <a:bodyPr>
                      <a:noAutofit/>
                    </a:bodyPr>
                    <a:lstStyle/>
                    <a:p>
                      <a:pPr lvl="0">
                        <a:spcBef>
                          <a:spcPts val="0"/>
                        </a:spcBef>
                        <a:buNone/>
                      </a:pPr>
                      <a:r>
                        <a:rPr lang="en">
                          <a:solidFill>
                            <a:srgbClr val="D9D9D9"/>
                          </a:solidFill>
                        </a:rPr>
                        <a:t>SONC</a:t>
                      </a:r>
                    </a:p>
                  </a:txBody>
                  <a:tcPr marT="91425" marB="91425" marR="91425" marL="91425"/>
                </a:tc>
                <a:tc>
                  <a:txBody>
                    <a:bodyPr>
                      <a:noAutofit/>
                    </a:bodyPr>
                    <a:lstStyle/>
                    <a:p>
                      <a:pPr lvl="0">
                        <a:spcBef>
                          <a:spcPts val="0"/>
                        </a:spcBef>
                        <a:buNone/>
                      </a:pPr>
                      <a:r>
                        <a:rPr lang="en">
                          <a:solidFill>
                            <a:srgbClr val="D9D9D9"/>
                          </a:solidFill>
                        </a:rPr>
                        <a:t>CMG</a:t>
                      </a:r>
                    </a:p>
                  </a:txBody>
                  <a:tcPr marT="91425" marB="91425" marR="91425" marL="91425"/>
                </a:tc>
              </a:tr>
              <a:tr h="377500">
                <a:tc>
                  <a:txBody>
                    <a:bodyPr>
                      <a:noAutofit/>
                    </a:bodyPr>
                    <a:lstStyle/>
                    <a:p>
                      <a:pPr lvl="0">
                        <a:spcBef>
                          <a:spcPts val="0"/>
                        </a:spcBef>
                        <a:buNone/>
                      </a:pPr>
                      <a:r>
                        <a:rPr lang="en">
                          <a:solidFill>
                            <a:srgbClr val="D9D9D9"/>
                          </a:solidFill>
                        </a:rPr>
                        <a:t>Debt/Tot. Cap</a:t>
                      </a:r>
                    </a:p>
                  </a:txBody>
                  <a:tcPr marT="91425" marB="91425" marR="91425" marL="91425"/>
                </a:tc>
                <a:tc>
                  <a:txBody>
                    <a:bodyPr>
                      <a:noAutofit/>
                    </a:bodyPr>
                    <a:lstStyle/>
                    <a:p>
                      <a:pPr lvl="0">
                        <a:spcBef>
                          <a:spcPts val="0"/>
                        </a:spcBef>
                        <a:buNone/>
                      </a:pPr>
                      <a:r>
                        <a:rPr lang="en">
                          <a:solidFill>
                            <a:srgbClr val="D9D9D9"/>
                          </a:solidFill>
                        </a:rPr>
                        <a:t>107%</a:t>
                      </a:r>
                    </a:p>
                  </a:txBody>
                  <a:tcPr marT="91425" marB="91425" marR="91425" marL="91425"/>
                </a:tc>
                <a:tc>
                  <a:txBody>
                    <a:bodyPr>
                      <a:noAutofit/>
                    </a:bodyPr>
                    <a:lstStyle/>
                    <a:p>
                      <a:pPr lvl="0">
                        <a:spcBef>
                          <a:spcPts val="0"/>
                        </a:spcBef>
                        <a:buNone/>
                      </a:pPr>
                      <a:r>
                        <a:rPr lang="en">
                          <a:solidFill>
                            <a:srgbClr val="D9D9D9"/>
                          </a:solidFill>
                        </a:rPr>
                        <a:t>107%</a:t>
                      </a:r>
                    </a:p>
                  </a:txBody>
                  <a:tcPr marT="91425" marB="91425" marR="91425" marL="91425"/>
                </a:tc>
                <a:tc>
                  <a:txBody>
                    <a:bodyPr>
                      <a:noAutofit/>
                    </a:bodyPr>
                    <a:lstStyle/>
                    <a:p>
                      <a:pPr lvl="0">
                        <a:spcBef>
                          <a:spcPts val="0"/>
                        </a:spcBef>
                        <a:buNone/>
                      </a:pPr>
                      <a:r>
                        <a:rPr lang="en">
                          <a:solidFill>
                            <a:srgbClr val="D9D9D9"/>
                          </a:solidFill>
                        </a:rPr>
                        <a:t>35%</a:t>
                      </a:r>
                    </a:p>
                  </a:txBody>
                  <a:tcPr marT="91425" marB="91425" marR="91425" marL="91425"/>
                </a:tc>
                <a:tc>
                  <a:txBody>
                    <a:bodyPr>
                      <a:noAutofit/>
                    </a:bodyPr>
                    <a:lstStyle/>
                    <a:p>
                      <a:pPr lvl="0">
                        <a:spcBef>
                          <a:spcPts val="0"/>
                        </a:spcBef>
                        <a:buNone/>
                      </a:pPr>
                      <a:r>
                        <a:rPr lang="en">
                          <a:solidFill>
                            <a:srgbClr val="D9D9D9"/>
                          </a:solidFill>
                        </a:rPr>
                        <a:t>109%</a:t>
                      </a:r>
                    </a:p>
                  </a:txBody>
                  <a:tcPr marT="91425" marB="91425" marR="91425" marL="91425"/>
                </a:tc>
                <a:tc>
                  <a:txBody>
                    <a:bodyPr>
                      <a:noAutofit/>
                    </a:bodyPr>
                    <a:lstStyle/>
                    <a:p>
                      <a:pPr lvl="0">
                        <a:spcBef>
                          <a:spcPts val="0"/>
                        </a:spcBef>
                        <a:buNone/>
                      </a:pPr>
                      <a:r>
                        <a:t/>
                      </a:r>
                      <a:endParaRPr>
                        <a:solidFill>
                          <a:srgbClr val="D9D9D9"/>
                        </a:solidFill>
                      </a:endParaRPr>
                    </a:p>
                  </a:txBody>
                  <a:tcPr marT="91425" marB="91425" marR="91425" marL="91425"/>
                </a:tc>
                <a:tc>
                  <a:txBody>
                    <a:bodyPr>
                      <a:noAutofit/>
                    </a:bodyPr>
                    <a:lstStyle/>
                    <a:p>
                      <a:pPr lvl="0">
                        <a:spcBef>
                          <a:spcPts val="0"/>
                        </a:spcBef>
                        <a:buNone/>
                      </a:pPr>
                      <a:r>
                        <a:rPr lang="en">
                          <a:solidFill>
                            <a:srgbClr val="D9D9D9"/>
                          </a:solidFill>
                        </a:rPr>
                        <a:t>0%</a:t>
                      </a:r>
                    </a:p>
                  </a:txBody>
                  <a:tcPr marT="91425" marB="91425" marR="91425" marL="91425"/>
                </a:tc>
              </a:tr>
              <a:tr h="377500">
                <a:tc>
                  <a:txBody>
                    <a:bodyPr>
                      <a:noAutofit/>
                    </a:bodyPr>
                    <a:lstStyle/>
                    <a:p>
                      <a:pPr lvl="0" rtl="0">
                        <a:spcBef>
                          <a:spcPts val="0"/>
                        </a:spcBef>
                        <a:buNone/>
                      </a:pPr>
                      <a:r>
                        <a:rPr lang="en">
                          <a:solidFill>
                            <a:srgbClr val="D9D9D9"/>
                          </a:solidFill>
                        </a:rPr>
                        <a:t>Debt/EBITDA</a:t>
                      </a:r>
                    </a:p>
                  </a:txBody>
                  <a:tcPr marT="91425" marB="91425" marR="91425" marL="91425"/>
                </a:tc>
                <a:tc>
                  <a:txBody>
                    <a:bodyPr>
                      <a:noAutofit/>
                    </a:bodyPr>
                    <a:lstStyle/>
                    <a:p>
                      <a:pPr lvl="0" rtl="0">
                        <a:spcBef>
                          <a:spcPts val="0"/>
                        </a:spcBef>
                        <a:buNone/>
                      </a:pPr>
                      <a:r>
                        <a:rPr lang="en">
                          <a:solidFill>
                            <a:srgbClr val="D9D9D9"/>
                          </a:solidFill>
                        </a:rPr>
                        <a:t>5.4x</a:t>
                      </a:r>
                    </a:p>
                  </a:txBody>
                  <a:tcPr marT="91425" marB="91425" marR="91425" marL="91425"/>
                </a:tc>
                <a:tc>
                  <a:txBody>
                    <a:bodyPr>
                      <a:noAutofit/>
                    </a:bodyPr>
                    <a:lstStyle/>
                    <a:p>
                      <a:pPr lvl="0" rtl="0">
                        <a:spcBef>
                          <a:spcPts val="0"/>
                        </a:spcBef>
                        <a:buNone/>
                      </a:pPr>
                      <a:r>
                        <a:rPr lang="en">
                          <a:solidFill>
                            <a:srgbClr val="D9D9D9"/>
                          </a:solidFill>
                        </a:rPr>
                        <a:t>2.8x</a:t>
                      </a:r>
                    </a:p>
                  </a:txBody>
                  <a:tcPr marT="91425" marB="91425" marR="91425" marL="91425"/>
                </a:tc>
                <a:tc>
                  <a:txBody>
                    <a:bodyPr>
                      <a:noAutofit/>
                    </a:bodyPr>
                    <a:lstStyle/>
                    <a:p>
                      <a:pPr lvl="0" rtl="0">
                        <a:spcBef>
                          <a:spcPts val="0"/>
                        </a:spcBef>
                        <a:buNone/>
                      </a:pPr>
                      <a:r>
                        <a:rPr lang="en">
                          <a:solidFill>
                            <a:srgbClr val="D9D9D9"/>
                          </a:solidFill>
                        </a:rPr>
                        <a:t>0.7x</a:t>
                      </a:r>
                    </a:p>
                  </a:txBody>
                  <a:tcPr marT="91425" marB="91425" marR="91425" marL="91425"/>
                </a:tc>
                <a:tc>
                  <a:txBody>
                    <a:bodyPr>
                      <a:noAutofit/>
                    </a:bodyPr>
                    <a:lstStyle/>
                    <a:p>
                      <a:pPr lvl="0" rtl="0">
                        <a:spcBef>
                          <a:spcPts val="0"/>
                        </a:spcBef>
                        <a:buNone/>
                      </a:pPr>
                      <a:r>
                        <a:rPr lang="en">
                          <a:solidFill>
                            <a:srgbClr val="D9D9D9"/>
                          </a:solidFill>
                        </a:rPr>
                        <a:t>1.7x</a:t>
                      </a:r>
                    </a:p>
                  </a:txBody>
                  <a:tcPr marT="91425" marB="91425" marR="91425" marL="91425"/>
                </a:tc>
                <a:tc>
                  <a:txBody>
                    <a:bodyPr>
                      <a:noAutofit/>
                    </a:bodyPr>
                    <a:lstStyle/>
                    <a:p>
                      <a:pPr lvl="0" rtl="0">
                        <a:spcBef>
                          <a:spcPts val="0"/>
                        </a:spcBef>
                        <a:buNone/>
                      </a:pPr>
                      <a:r>
                        <a:rPr lang="en">
                          <a:solidFill>
                            <a:srgbClr val="D9D9D9"/>
                          </a:solidFill>
                        </a:rPr>
                        <a:t>0.9x</a:t>
                      </a:r>
                    </a:p>
                  </a:txBody>
                  <a:tcPr marT="91425" marB="91425" marR="91425" marL="91425"/>
                </a:tc>
                <a:tc>
                  <a:txBody>
                    <a:bodyPr>
                      <a:noAutofit/>
                    </a:bodyPr>
                    <a:lstStyle/>
                    <a:p>
                      <a:pPr lvl="0" rtl="0">
                        <a:spcBef>
                          <a:spcPts val="0"/>
                        </a:spcBef>
                        <a:buNone/>
                      </a:pPr>
                      <a:r>
                        <a:rPr lang="en">
                          <a:solidFill>
                            <a:srgbClr val="D9D9D9"/>
                          </a:solidFill>
                        </a:rPr>
                        <a:t>0.0x</a:t>
                      </a:r>
                    </a:p>
                  </a:txBody>
                  <a:tcPr marT="91425" marB="91425" marR="91425" marL="91425"/>
                </a:tc>
              </a:tr>
              <a:tr h="377500">
                <a:tc>
                  <a:txBody>
                    <a:bodyPr>
                      <a:noAutofit/>
                    </a:bodyPr>
                    <a:lstStyle/>
                    <a:p>
                      <a:pPr lvl="0" rtl="0">
                        <a:spcBef>
                          <a:spcPts val="0"/>
                        </a:spcBef>
                        <a:buNone/>
                      </a:pPr>
                      <a:r>
                        <a:rPr lang="en">
                          <a:solidFill>
                            <a:srgbClr val="D9D9D9"/>
                          </a:solidFill>
                        </a:rPr>
                        <a:t>Net Debt/EBITDA</a:t>
                      </a:r>
                    </a:p>
                  </a:txBody>
                  <a:tcPr marT="91425" marB="91425" marR="91425" marL="91425"/>
                </a:tc>
                <a:tc>
                  <a:txBody>
                    <a:bodyPr>
                      <a:noAutofit/>
                    </a:bodyPr>
                    <a:lstStyle/>
                    <a:p>
                      <a:pPr lvl="0" rtl="0">
                        <a:spcBef>
                          <a:spcPts val="0"/>
                        </a:spcBef>
                        <a:buNone/>
                      </a:pPr>
                      <a:r>
                        <a:rPr lang="en">
                          <a:solidFill>
                            <a:srgbClr val="D9D9D9"/>
                          </a:solidFill>
                        </a:rPr>
                        <a:t>4.8x</a:t>
                      </a:r>
                    </a:p>
                  </a:txBody>
                  <a:tcPr marT="91425" marB="91425" marR="91425" marL="91425"/>
                </a:tc>
                <a:tc>
                  <a:txBody>
                    <a:bodyPr>
                      <a:noAutofit/>
                    </a:bodyPr>
                    <a:lstStyle/>
                    <a:p>
                      <a:pPr lvl="0" rtl="0">
                        <a:spcBef>
                          <a:spcPts val="0"/>
                        </a:spcBef>
                        <a:buNone/>
                      </a:pPr>
                      <a:r>
                        <a:rPr lang="en">
                          <a:solidFill>
                            <a:srgbClr val="D9D9D9"/>
                          </a:solidFill>
                        </a:rPr>
                        <a:t>2.6x</a:t>
                      </a:r>
                    </a:p>
                  </a:txBody>
                  <a:tcPr marT="91425" marB="91425" marR="91425" marL="91425"/>
                </a:tc>
                <a:tc>
                  <a:txBody>
                    <a:bodyPr>
                      <a:noAutofit/>
                    </a:bodyPr>
                    <a:lstStyle/>
                    <a:p>
                      <a:pPr lvl="0" rtl="0">
                        <a:spcBef>
                          <a:spcPts val="0"/>
                        </a:spcBef>
                        <a:buNone/>
                      </a:pPr>
                      <a:r>
                        <a:rPr lang="en">
                          <a:solidFill>
                            <a:srgbClr val="D9D9D9"/>
                          </a:solidFill>
                        </a:rPr>
                        <a:t>0.2x</a:t>
                      </a:r>
                    </a:p>
                  </a:txBody>
                  <a:tcPr marT="91425" marB="91425" marR="91425" marL="91425"/>
                </a:tc>
                <a:tc>
                  <a:txBody>
                    <a:bodyPr>
                      <a:noAutofit/>
                    </a:bodyPr>
                    <a:lstStyle/>
                    <a:p>
                      <a:pPr lvl="0" rtl="0">
                        <a:spcBef>
                          <a:spcPts val="0"/>
                        </a:spcBef>
                        <a:buNone/>
                      </a:pPr>
                      <a:r>
                        <a:rPr lang="en">
                          <a:solidFill>
                            <a:srgbClr val="D9D9D9"/>
                          </a:solidFill>
                        </a:rPr>
                        <a:t>1.6x</a:t>
                      </a:r>
                    </a:p>
                  </a:txBody>
                  <a:tcPr marT="91425" marB="91425" marR="91425" marL="91425"/>
                </a:tc>
                <a:tc>
                  <a:txBody>
                    <a:bodyPr>
                      <a:noAutofit/>
                    </a:bodyPr>
                    <a:lstStyle/>
                    <a:p>
                      <a:pPr lvl="0" rtl="0">
                        <a:spcBef>
                          <a:spcPts val="0"/>
                        </a:spcBef>
                        <a:buNone/>
                      </a:pPr>
                      <a:r>
                        <a:rPr lang="en">
                          <a:solidFill>
                            <a:srgbClr val="D9D9D9"/>
                          </a:solidFill>
                        </a:rPr>
                        <a:t>2.2x</a:t>
                      </a:r>
                    </a:p>
                  </a:txBody>
                  <a:tcPr marT="91425" marB="91425" marR="91425" marL="91425"/>
                </a:tc>
                <a:tc>
                  <a:txBody>
                    <a:bodyPr>
                      <a:noAutofit/>
                    </a:bodyPr>
                    <a:lstStyle/>
                    <a:p>
                      <a:pPr lvl="0" rtl="0">
                        <a:spcBef>
                          <a:spcPts val="0"/>
                        </a:spcBef>
                        <a:buNone/>
                      </a:pPr>
                      <a:r>
                        <a:rPr lang="en">
                          <a:solidFill>
                            <a:srgbClr val="D9D9D9"/>
                          </a:solidFill>
                        </a:rPr>
                        <a:t>0.0x</a:t>
                      </a:r>
                    </a:p>
                  </a:txBody>
                  <a:tcPr marT="91425" marB="91425" marR="91425" marL="91425"/>
                </a:tc>
              </a:tr>
              <a:tr h="373875">
                <a:tc>
                  <a:txBody>
                    <a:bodyPr>
                      <a:noAutofit/>
                    </a:bodyPr>
                    <a:lstStyle/>
                    <a:p>
                      <a:pPr lvl="0" rtl="0">
                        <a:spcBef>
                          <a:spcPts val="0"/>
                        </a:spcBef>
                        <a:buNone/>
                      </a:pPr>
                      <a:r>
                        <a:rPr lang="en">
                          <a:solidFill>
                            <a:srgbClr val="D9D9D9"/>
                          </a:solidFill>
                        </a:rPr>
                        <a:t>P/E</a:t>
                      </a:r>
                    </a:p>
                  </a:txBody>
                  <a:tcPr marT="91425" marB="91425" marR="91425" marL="91425"/>
                </a:tc>
                <a:tc>
                  <a:txBody>
                    <a:bodyPr>
                      <a:noAutofit/>
                    </a:bodyPr>
                    <a:lstStyle/>
                    <a:p>
                      <a:pPr lvl="0" rtl="0">
                        <a:spcBef>
                          <a:spcPts val="0"/>
                        </a:spcBef>
                        <a:buNone/>
                      </a:pPr>
                      <a:r>
                        <a:rPr lang="en">
                          <a:solidFill>
                            <a:srgbClr val="D9D9D9"/>
                          </a:solidFill>
                        </a:rPr>
                        <a:t>39.74</a:t>
                      </a:r>
                    </a:p>
                  </a:txBody>
                  <a:tcPr marT="91425" marB="91425" marR="91425" marL="91425"/>
                </a:tc>
                <a:tc>
                  <a:txBody>
                    <a:bodyPr>
                      <a:noAutofit/>
                    </a:bodyPr>
                    <a:lstStyle/>
                    <a:p>
                      <a:pPr lvl="0" rtl="0">
                        <a:spcBef>
                          <a:spcPts val="0"/>
                        </a:spcBef>
                        <a:buNone/>
                      </a:pPr>
                      <a:r>
                        <a:rPr lang="en">
                          <a:solidFill>
                            <a:srgbClr val="D9D9D9"/>
                          </a:solidFill>
                        </a:rPr>
                        <a:t>21.84</a:t>
                      </a:r>
                    </a:p>
                  </a:txBody>
                  <a:tcPr marT="91425" marB="91425" marR="91425" marL="91425"/>
                </a:tc>
                <a:tc>
                  <a:txBody>
                    <a:bodyPr>
                      <a:noAutofit/>
                    </a:bodyPr>
                    <a:lstStyle/>
                    <a:p>
                      <a:pPr lvl="0" rtl="0">
                        <a:spcBef>
                          <a:spcPts val="0"/>
                        </a:spcBef>
                        <a:buNone/>
                      </a:pPr>
                      <a:r>
                        <a:rPr lang="en">
                          <a:solidFill>
                            <a:srgbClr val="D9D9D9"/>
                          </a:solidFill>
                        </a:rPr>
                        <a:t>29.22</a:t>
                      </a:r>
                    </a:p>
                  </a:txBody>
                  <a:tcPr marT="91425" marB="91425" marR="91425" marL="91425"/>
                </a:tc>
                <a:tc>
                  <a:txBody>
                    <a:bodyPr>
                      <a:noAutofit/>
                    </a:bodyPr>
                    <a:lstStyle/>
                    <a:p>
                      <a:pPr lvl="0" rtl="0">
                        <a:spcBef>
                          <a:spcPts val="0"/>
                        </a:spcBef>
                        <a:buNone/>
                      </a:pPr>
                      <a:r>
                        <a:rPr lang="en">
                          <a:solidFill>
                            <a:srgbClr val="D9D9D9"/>
                          </a:solidFill>
                        </a:rPr>
                        <a:t>20.55</a:t>
                      </a:r>
                    </a:p>
                  </a:txBody>
                  <a:tcPr marT="91425" marB="91425" marR="91425" marL="91425"/>
                </a:tc>
                <a:tc>
                  <a:txBody>
                    <a:bodyPr>
                      <a:noAutofit/>
                    </a:bodyPr>
                    <a:lstStyle/>
                    <a:p>
                      <a:pPr lvl="0" rtl="0">
                        <a:spcBef>
                          <a:spcPts val="0"/>
                        </a:spcBef>
                        <a:buNone/>
                      </a:pPr>
                      <a:r>
                        <a:rPr lang="en">
                          <a:solidFill>
                            <a:srgbClr val="D9D9D9"/>
                          </a:solidFill>
                        </a:rPr>
                        <a:t>34.47</a:t>
                      </a:r>
                    </a:p>
                  </a:txBody>
                  <a:tcPr marT="91425" marB="91425" marR="91425" marL="91425"/>
                </a:tc>
                <a:tc>
                  <a:txBody>
                    <a:bodyPr>
                      <a:noAutofit/>
                    </a:bodyPr>
                    <a:lstStyle/>
                    <a:p>
                      <a:pPr lvl="0" rtl="0">
                        <a:spcBef>
                          <a:spcPts val="0"/>
                        </a:spcBef>
                        <a:buNone/>
                      </a:pPr>
                      <a:r>
                        <a:rPr lang="en">
                          <a:solidFill>
                            <a:srgbClr val="D9D9D9"/>
                          </a:solidFill>
                        </a:rPr>
                        <a:t>166.95</a:t>
                      </a:r>
                    </a:p>
                  </a:txBody>
                  <a:tcPr marT="91425" marB="91425" marR="91425" marL="91425"/>
                </a:tc>
              </a:tr>
              <a:tr h="373875">
                <a:tc>
                  <a:txBody>
                    <a:bodyPr>
                      <a:noAutofit/>
                    </a:bodyPr>
                    <a:lstStyle/>
                    <a:p>
                      <a:pPr lvl="0">
                        <a:spcBef>
                          <a:spcPts val="0"/>
                        </a:spcBef>
                        <a:buNone/>
                      </a:pPr>
                      <a:r>
                        <a:rPr lang="en">
                          <a:solidFill>
                            <a:srgbClr val="D9D9D9"/>
                          </a:solidFill>
                        </a:rPr>
                        <a:t>ROA</a:t>
                      </a:r>
                    </a:p>
                  </a:txBody>
                  <a:tcPr marT="91425" marB="91425" marR="91425" marL="91425"/>
                </a:tc>
                <a:tc>
                  <a:txBody>
                    <a:bodyPr>
                      <a:noAutofit/>
                    </a:bodyPr>
                    <a:lstStyle/>
                    <a:p>
                      <a:pPr lvl="0">
                        <a:spcBef>
                          <a:spcPts val="0"/>
                        </a:spcBef>
                        <a:buNone/>
                      </a:pPr>
                      <a:r>
                        <a:rPr lang="en">
                          <a:solidFill>
                            <a:srgbClr val="D9D9D9"/>
                          </a:solidFill>
                        </a:rPr>
                        <a:t>6%</a:t>
                      </a:r>
                    </a:p>
                  </a:txBody>
                  <a:tcPr marT="91425" marB="91425" marR="91425" marL="91425"/>
                </a:tc>
                <a:tc>
                  <a:txBody>
                    <a:bodyPr>
                      <a:noAutofit/>
                    </a:bodyPr>
                    <a:lstStyle/>
                    <a:p>
                      <a:pPr lvl="0">
                        <a:spcBef>
                          <a:spcPts val="0"/>
                        </a:spcBef>
                        <a:buNone/>
                      </a:pPr>
                      <a:r>
                        <a:rPr lang="en">
                          <a:solidFill>
                            <a:srgbClr val="D9D9D9"/>
                          </a:solidFill>
                        </a:rPr>
                        <a:t>2%</a:t>
                      </a:r>
                    </a:p>
                  </a:txBody>
                  <a:tcPr marT="91425" marB="91425" marR="91425" marL="91425"/>
                </a:tc>
                <a:tc>
                  <a:txBody>
                    <a:bodyPr>
                      <a:noAutofit/>
                    </a:bodyPr>
                    <a:lstStyle/>
                    <a:p>
                      <a:pPr lvl="0">
                        <a:spcBef>
                          <a:spcPts val="0"/>
                        </a:spcBef>
                        <a:buNone/>
                      </a:pPr>
                      <a:r>
                        <a:rPr lang="en">
                          <a:solidFill>
                            <a:srgbClr val="D9D9D9"/>
                          </a:solidFill>
                        </a:rPr>
                        <a:t>21.05%</a:t>
                      </a:r>
                    </a:p>
                  </a:txBody>
                  <a:tcPr marT="91425" marB="91425" marR="91425" marL="91425"/>
                </a:tc>
                <a:tc>
                  <a:txBody>
                    <a:bodyPr>
                      <a:noAutofit/>
                    </a:bodyPr>
                    <a:lstStyle/>
                    <a:p>
                      <a:pPr lvl="0">
                        <a:spcBef>
                          <a:spcPts val="0"/>
                        </a:spcBef>
                        <a:buNone/>
                      </a:pPr>
                      <a:r>
                        <a:rPr lang="en">
                          <a:solidFill>
                            <a:srgbClr val="D9D9D9"/>
                          </a:solidFill>
                        </a:rPr>
                        <a:t>20.44%</a:t>
                      </a:r>
                    </a:p>
                  </a:txBody>
                  <a:tcPr marT="91425" marB="91425" marR="91425" marL="91425"/>
                </a:tc>
                <a:tc>
                  <a:txBody>
                    <a:bodyPr>
                      <a:noAutofit/>
                    </a:bodyPr>
                    <a:lstStyle/>
                    <a:p>
                      <a:pPr lvl="0">
                        <a:spcBef>
                          <a:spcPts val="0"/>
                        </a:spcBef>
                        <a:buNone/>
                      </a:pPr>
                      <a:r>
                        <a:rPr lang="en">
                          <a:solidFill>
                            <a:srgbClr val="D9D9D9"/>
                          </a:solidFill>
                        </a:rPr>
                        <a:t>10.01%</a:t>
                      </a:r>
                    </a:p>
                  </a:txBody>
                  <a:tcPr marT="91425" marB="91425" marR="91425" marL="91425"/>
                </a:tc>
                <a:tc>
                  <a:txBody>
                    <a:bodyPr>
                      <a:noAutofit/>
                    </a:bodyPr>
                    <a:lstStyle/>
                    <a:p>
                      <a:pPr lvl="0">
                        <a:spcBef>
                          <a:spcPts val="0"/>
                        </a:spcBef>
                        <a:buNone/>
                      </a:pPr>
                      <a:r>
                        <a:rPr lang="en">
                          <a:solidFill>
                            <a:srgbClr val="D9D9D9"/>
                          </a:solidFill>
                        </a:rPr>
                        <a:t>2%</a:t>
                      </a:r>
                    </a:p>
                  </a:txBody>
                  <a:tcPr marT="91425" marB="91425" marR="91425" marL="91425"/>
                </a:tc>
              </a:tr>
              <a:tr h="373875">
                <a:tc>
                  <a:txBody>
                    <a:bodyPr>
                      <a:noAutofit/>
                    </a:bodyPr>
                    <a:lstStyle/>
                    <a:p>
                      <a:pPr lvl="0">
                        <a:spcBef>
                          <a:spcPts val="0"/>
                        </a:spcBef>
                        <a:buNone/>
                      </a:pPr>
                      <a:r>
                        <a:rPr lang="en">
                          <a:solidFill>
                            <a:srgbClr val="D9D9D9"/>
                          </a:solidFill>
                        </a:rPr>
                        <a:t>ROE</a:t>
                      </a:r>
                    </a:p>
                  </a:txBody>
                  <a:tcPr marT="91425" marB="91425" marR="91425" marL="91425"/>
                </a:tc>
                <a:tc>
                  <a:txBody>
                    <a:bodyPr>
                      <a:noAutofit/>
                    </a:bodyPr>
                    <a:lstStyle/>
                    <a:p>
                      <a:pPr lvl="0">
                        <a:spcBef>
                          <a:spcPts val="0"/>
                        </a:spcBef>
                        <a:buNone/>
                      </a:pPr>
                      <a:r>
                        <a:rPr lang="en">
                          <a:solidFill>
                            <a:srgbClr val="D9D9D9"/>
                          </a:solidFill>
                        </a:rPr>
                        <a:t>7.61%</a:t>
                      </a:r>
                    </a:p>
                  </a:txBody>
                  <a:tcPr marT="91425" marB="91425" marR="91425" marL="91425"/>
                </a:tc>
                <a:tc>
                  <a:txBody>
                    <a:bodyPr>
                      <a:noAutofit/>
                    </a:bodyPr>
                    <a:lstStyle/>
                    <a:p>
                      <a:pPr lvl="0">
                        <a:spcBef>
                          <a:spcPts val="0"/>
                        </a:spcBef>
                        <a:buNone/>
                      </a:pPr>
                      <a:r>
                        <a:rPr lang="en">
                          <a:solidFill>
                            <a:srgbClr val="D9D9D9"/>
                          </a:solidFill>
                        </a:rPr>
                        <a:t>14.18%</a:t>
                      </a:r>
                    </a:p>
                  </a:txBody>
                  <a:tcPr marT="91425" marB="91425" marR="91425" marL="91425"/>
                </a:tc>
                <a:tc>
                  <a:txBody>
                    <a:bodyPr>
                      <a:noAutofit/>
                    </a:bodyPr>
                    <a:lstStyle/>
                    <a:p>
                      <a:pPr lvl="0">
                        <a:spcBef>
                          <a:spcPts val="0"/>
                        </a:spcBef>
                        <a:buNone/>
                      </a:pPr>
                      <a:r>
                        <a:rPr lang="en">
                          <a:solidFill>
                            <a:srgbClr val="D9D9D9"/>
                          </a:solidFill>
                        </a:rPr>
                        <a:t>48.16%</a:t>
                      </a:r>
                    </a:p>
                  </a:txBody>
                  <a:tcPr marT="91425" marB="91425" marR="91425" marL="91425"/>
                </a:tc>
                <a:tc>
                  <a:txBody>
                    <a:bodyPr>
                      <a:noAutofit/>
                    </a:bodyPr>
                    <a:lstStyle/>
                    <a:p>
                      <a:pPr lvl="0">
                        <a:spcBef>
                          <a:spcPts val="0"/>
                        </a:spcBef>
                        <a:buNone/>
                      </a:pPr>
                      <a:r>
                        <a:rPr lang="en">
                          <a:solidFill>
                            <a:srgbClr val="D9D9D9"/>
                          </a:solidFill>
                        </a:rPr>
                        <a:t>316.98%</a:t>
                      </a:r>
                    </a:p>
                  </a:txBody>
                  <a:tcPr marT="91425" marB="91425" marR="91425" marL="91425"/>
                </a:tc>
                <a:tc>
                  <a:txBody>
                    <a:bodyPr>
                      <a:noAutofit/>
                    </a:bodyPr>
                    <a:lstStyle/>
                    <a:p>
                      <a:pPr lvl="0">
                        <a:spcBef>
                          <a:spcPts val="0"/>
                        </a:spcBef>
                        <a:buNone/>
                      </a:pPr>
                      <a:r>
                        <a:rPr lang="en">
                          <a:solidFill>
                            <a:srgbClr val="D9D9D9"/>
                          </a:solidFill>
                        </a:rPr>
                        <a:t>N/A</a:t>
                      </a:r>
                    </a:p>
                  </a:txBody>
                  <a:tcPr marT="91425" marB="91425" marR="91425" marL="91425"/>
                </a:tc>
                <a:tc>
                  <a:txBody>
                    <a:bodyPr>
                      <a:noAutofit/>
                    </a:bodyPr>
                    <a:lstStyle/>
                    <a:p>
                      <a:pPr lvl="0">
                        <a:spcBef>
                          <a:spcPts val="0"/>
                        </a:spcBef>
                        <a:buNone/>
                      </a:pPr>
                      <a:r>
                        <a:rPr lang="en">
                          <a:solidFill>
                            <a:srgbClr val="D9D9D9"/>
                          </a:solidFill>
                        </a:rPr>
                        <a:t>1.30%</a:t>
                      </a:r>
                    </a:p>
                  </a:txBody>
                  <a:tcPr marT="91425" marB="91425" marR="91425" marL="91425"/>
                </a:tc>
              </a:tr>
              <a:tr h="377500">
                <a:tc>
                  <a:txBody>
                    <a:bodyPr>
                      <a:noAutofit/>
                    </a:bodyPr>
                    <a:lstStyle/>
                    <a:p>
                      <a:pPr lvl="0" rtl="0">
                        <a:spcBef>
                          <a:spcPts val="0"/>
                        </a:spcBef>
                        <a:buNone/>
                      </a:pPr>
                      <a:r>
                        <a:rPr lang="en">
                          <a:solidFill>
                            <a:srgbClr val="D9D9D9"/>
                          </a:solidFill>
                        </a:rPr>
                        <a:t>EV/EBITDA</a:t>
                      </a:r>
                    </a:p>
                  </a:txBody>
                  <a:tcPr marT="91425" marB="91425" marR="91425" marL="91425"/>
                </a:tc>
                <a:tc>
                  <a:txBody>
                    <a:bodyPr>
                      <a:noAutofit/>
                    </a:bodyPr>
                    <a:lstStyle/>
                    <a:p>
                      <a:pPr lvl="0">
                        <a:spcBef>
                          <a:spcPts val="0"/>
                        </a:spcBef>
                        <a:buNone/>
                      </a:pPr>
                      <a:r>
                        <a:rPr lang="en">
                          <a:solidFill>
                            <a:srgbClr val="D9D9D9"/>
                          </a:solidFill>
                        </a:rPr>
                        <a:t>18.1x</a:t>
                      </a:r>
                    </a:p>
                  </a:txBody>
                  <a:tcPr marT="91425" marB="91425" marR="91425" marL="91425"/>
                </a:tc>
                <a:tc>
                  <a:txBody>
                    <a:bodyPr>
                      <a:noAutofit/>
                    </a:bodyPr>
                    <a:lstStyle/>
                    <a:p>
                      <a:pPr lvl="0">
                        <a:spcBef>
                          <a:spcPts val="0"/>
                        </a:spcBef>
                        <a:buNone/>
                      </a:pPr>
                      <a:r>
                        <a:rPr lang="en">
                          <a:solidFill>
                            <a:srgbClr val="D9D9D9"/>
                          </a:solidFill>
                        </a:rPr>
                        <a:t>15.1x</a:t>
                      </a:r>
                    </a:p>
                  </a:txBody>
                  <a:tcPr marT="91425" marB="91425" marR="91425" marL="91425"/>
                </a:tc>
                <a:tc>
                  <a:txBody>
                    <a:bodyPr>
                      <a:noAutofit/>
                    </a:bodyPr>
                    <a:lstStyle/>
                    <a:p>
                      <a:pPr lvl="0">
                        <a:spcBef>
                          <a:spcPts val="0"/>
                        </a:spcBef>
                        <a:buNone/>
                      </a:pPr>
                      <a:r>
                        <a:rPr lang="en">
                          <a:solidFill>
                            <a:srgbClr val="D9D9D9"/>
                          </a:solidFill>
                        </a:rPr>
                        <a:t>17.1</a:t>
                      </a:r>
                      <a:r>
                        <a:rPr lang="en">
                          <a:solidFill>
                            <a:srgbClr val="D9D9D9"/>
                          </a:solidFill>
                        </a:rPr>
                        <a:t>x</a:t>
                      </a:r>
                    </a:p>
                  </a:txBody>
                  <a:tcPr marT="91425" marB="91425" marR="91425" marL="91425"/>
                </a:tc>
                <a:tc>
                  <a:txBody>
                    <a:bodyPr>
                      <a:noAutofit/>
                    </a:bodyPr>
                    <a:lstStyle/>
                    <a:p>
                      <a:pPr lvl="0">
                        <a:spcBef>
                          <a:spcPts val="0"/>
                        </a:spcBef>
                        <a:buNone/>
                      </a:pPr>
                      <a:r>
                        <a:rPr lang="en">
                          <a:solidFill>
                            <a:srgbClr val="D9D9D9"/>
                          </a:solidFill>
                        </a:rPr>
                        <a:t>19.7</a:t>
                      </a:r>
                      <a:r>
                        <a:rPr lang="en">
                          <a:solidFill>
                            <a:srgbClr val="D9D9D9"/>
                          </a:solidFill>
                        </a:rPr>
                        <a:t>x</a:t>
                      </a:r>
                    </a:p>
                  </a:txBody>
                  <a:tcPr marT="91425" marB="91425" marR="91425" marL="91425"/>
                </a:tc>
                <a:tc>
                  <a:txBody>
                    <a:bodyPr>
                      <a:noAutofit/>
                    </a:bodyPr>
                    <a:lstStyle/>
                    <a:p>
                      <a:pPr lvl="0">
                        <a:spcBef>
                          <a:spcPts val="0"/>
                        </a:spcBef>
                        <a:buNone/>
                      </a:pPr>
                      <a:r>
                        <a:rPr lang="en">
                          <a:solidFill>
                            <a:srgbClr val="D9D9D9"/>
                          </a:solidFill>
                        </a:rPr>
                        <a:t>79.2x</a:t>
                      </a:r>
                    </a:p>
                  </a:txBody>
                  <a:tcPr marT="91425" marB="91425" marR="91425" marL="91425"/>
                </a:tc>
                <a:tc>
                  <a:txBody>
                    <a:bodyPr>
                      <a:noAutofit/>
                    </a:bodyPr>
                    <a:lstStyle/>
                    <a:p>
                      <a:pPr lvl="0">
                        <a:spcBef>
                          <a:spcPts val="0"/>
                        </a:spcBef>
                        <a:buNone/>
                      </a:pPr>
                      <a:r>
                        <a:rPr lang="en">
                          <a:solidFill>
                            <a:srgbClr val="D9D9D9"/>
                          </a:solidFill>
                        </a:rPr>
                        <a:t>15.2</a:t>
                      </a:r>
                      <a:r>
                        <a:rPr lang="en">
                          <a:solidFill>
                            <a:srgbClr val="D9D9D9"/>
                          </a:solidFill>
                        </a:rPr>
                        <a:t>x</a:t>
                      </a: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sz="2800"/>
              <a:t>Comparable Companies - Benchmarks/</a:t>
            </a:r>
            <a:r>
              <a:rPr lang="en" sz="2800"/>
              <a:t>Valuation</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Based on the Dunkin’s numbers compared to those of the industry, Dunkin should be traded at a discount</a:t>
            </a:r>
          </a:p>
          <a:p>
            <a:pPr indent="-228600" lvl="1" marL="914400" rtl="0">
              <a:spcBef>
                <a:spcPts val="0"/>
              </a:spcBef>
            </a:pPr>
            <a:r>
              <a:rPr lang="en"/>
              <a:t>Higher leverage than competitors</a:t>
            </a:r>
          </a:p>
          <a:p>
            <a:pPr indent="-228600" lvl="1" marL="914400" rtl="0">
              <a:spcBef>
                <a:spcPts val="0"/>
              </a:spcBef>
            </a:pPr>
            <a:r>
              <a:rPr lang="en"/>
              <a:t>Lower ROA </a:t>
            </a:r>
          </a:p>
          <a:p>
            <a:pPr indent="-228600" lvl="1" marL="914400" rtl="0">
              <a:spcBef>
                <a:spcPts val="0"/>
              </a:spcBef>
            </a:pPr>
            <a:r>
              <a:rPr lang="en"/>
              <a:t>Lower ROE</a:t>
            </a:r>
          </a:p>
          <a:p>
            <a:pPr indent="-228600" lvl="1" marL="914400" rtl="0">
              <a:spcBef>
                <a:spcPts val="0"/>
              </a:spcBef>
            </a:pPr>
            <a:r>
              <a:rPr lang="en"/>
              <a:t>Trades at premium P/</a:t>
            </a:r>
            <a:r>
              <a:rPr lang="en"/>
              <a:t>E</a:t>
            </a:r>
          </a:p>
          <a:p>
            <a:pPr indent="-228600" lvl="0" marL="457200" rtl="0">
              <a:spcBef>
                <a:spcPts val="0"/>
              </a:spcBef>
            </a:pPr>
            <a:r>
              <a:rPr lang="en"/>
              <a:t>We used the </a:t>
            </a:r>
            <a:r>
              <a:rPr lang="en"/>
              <a:t>EV/EBITDA multiple to value Dunkin’ because EV/EBITDA is independent of the capital structure since high level debt doesn't affect the company’s valuation</a:t>
            </a:r>
          </a:p>
          <a:p>
            <a:pPr indent="-228600" lvl="0" marL="457200" rtl="0">
              <a:spcBef>
                <a:spcPts val="0"/>
              </a:spcBef>
            </a:pPr>
            <a:r>
              <a:rPr lang="en"/>
              <a:t>Could argue for a lower valuation suppose to higher vs. competitors</a:t>
            </a:r>
          </a:p>
          <a:p>
            <a:pPr lv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Precedent Transactions Analysis </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92" name="Shape 92"/>
          <p:cNvPicPr preferRelativeResize="0"/>
          <p:nvPr/>
        </p:nvPicPr>
        <p:blipFill>
          <a:blip r:embed="rId3">
            <a:alphaModFix/>
          </a:blip>
          <a:stretch>
            <a:fillRect/>
          </a:stretch>
        </p:blipFill>
        <p:spPr>
          <a:xfrm>
            <a:off x="129637" y="1152475"/>
            <a:ext cx="8884750" cy="2573450"/>
          </a:xfrm>
          <a:prstGeom prst="rect">
            <a:avLst/>
          </a:prstGeom>
          <a:noFill/>
          <a:ln>
            <a:noFill/>
          </a:ln>
        </p:spPr>
      </p:pic>
      <p:pic>
        <p:nvPicPr>
          <p:cNvPr id="93" name="Shape 93"/>
          <p:cNvPicPr preferRelativeResize="0"/>
          <p:nvPr/>
        </p:nvPicPr>
        <p:blipFill>
          <a:blip r:embed="rId4">
            <a:alphaModFix/>
          </a:blip>
          <a:stretch>
            <a:fillRect/>
          </a:stretch>
        </p:blipFill>
        <p:spPr>
          <a:xfrm>
            <a:off x="129650" y="3974625"/>
            <a:ext cx="8739176" cy="735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Discounted Cash Flow </a:t>
            </a:r>
          </a:p>
        </p:txBody>
      </p:sp>
      <p:pic>
        <p:nvPicPr>
          <p:cNvPr id="99" name="Shape 99"/>
          <p:cNvPicPr preferRelativeResize="0"/>
          <p:nvPr/>
        </p:nvPicPr>
        <p:blipFill>
          <a:blip r:embed="rId3">
            <a:alphaModFix/>
          </a:blip>
          <a:stretch>
            <a:fillRect/>
          </a:stretch>
        </p:blipFill>
        <p:spPr>
          <a:xfrm>
            <a:off x="21850" y="3322839"/>
            <a:ext cx="9100298" cy="804785"/>
          </a:xfrm>
          <a:prstGeom prst="rect">
            <a:avLst/>
          </a:prstGeom>
          <a:noFill/>
          <a:ln>
            <a:noFill/>
          </a:ln>
        </p:spPr>
      </p:pic>
      <p:pic>
        <p:nvPicPr>
          <p:cNvPr id="100" name="Shape 100"/>
          <p:cNvPicPr preferRelativeResize="0"/>
          <p:nvPr/>
        </p:nvPicPr>
        <p:blipFill>
          <a:blip r:embed="rId4">
            <a:alphaModFix/>
          </a:blip>
          <a:stretch>
            <a:fillRect/>
          </a:stretch>
        </p:blipFill>
        <p:spPr>
          <a:xfrm>
            <a:off x="21850" y="2430300"/>
            <a:ext cx="9100298" cy="892549"/>
          </a:xfrm>
          <a:prstGeom prst="rect">
            <a:avLst/>
          </a:prstGeom>
          <a:noFill/>
          <a:ln>
            <a:noFill/>
          </a:ln>
        </p:spPr>
      </p:pic>
      <p:sp>
        <p:nvSpPr>
          <p:cNvPr id="101" name="Shape 101"/>
          <p:cNvSpPr txBox="1"/>
          <p:nvPr/>
        </p:nvSpPr>
        <p:spPr>
          <a:xfrm>
            <a:off x="387900" y="1212975"/>
            <a:ext cx="8444400" cy="1621800"/>
          </a:xfrm>
          <a:prstGeom prst="rect">
            <a:avLst/>
          </a:prstGeom>
          <a:noFill/>
          <a:ln>
            <a:noFill/>
          </a:ln>
        </p:spPr>
        <p:txBody>
          <a:bodyPr anchorCtr="0" anchor="t" bIns="91425" lIns="91425" rIns="91425" tIns="91425">
            <a:noAutofit/>
          </a:bodyPr>
          <a:lstStyle/>
          <a:p>
            <a:pPr indent="-228600" lvl="0" marL="457200" rtl="0">
              <a:lnSpc>
                <a:spcPct val="115000"/>
              </a:lnSpc>
              <a:spcBef>
                <a:spcPts val="0"/>
              </a:spcBef>
              <a:spcAft>
                <a:spcPts val="1600"/>
              </a:spcAft>
              <a:buClr>
                <a:schemeClr val="accent3"/>
              </a:buClr>
              <a:buFont typeface="Average"/>
              <a:buChar char="●"/>
            </a:pPr>
            <a:r>
              <a:rPr lang="en" sz="1800">
                <a:solidFill>
                  <a:schemeClr val="accent3"/>
                </a:solidFill>
                <a:latin typeface="Average"/>
                <a:ea typeface="Average"/>
                <a:cs typeface="Average"/>
                <a:sym typeface="Average"/>
              </a:rPr>
              <a:t>Drop in Gross Profit, EBIT, and EBITDA from 2016-2017</a:t>
            </a:r>
          </a:p>
          <a:p>
            <a:pPr indent="-228600" lvl="0" marL="457200" rtl="0">
              <a:lnSpc>
                <a:spcPct val="115000"/>
              </a:lnSpc>
              <a:spcBef>
                <a:spcPts val="0"/>
              </a:spcBef>
              <a:spcAft>
                <a:spcPts val="1600"/>
              </a:spcAft>
              <a:buClr>
                <a:schemeClr val="accent3"/>
              </a:buClr>
              <a:buFont typeface="Average"/>
              <a:buChar char="●"/>
            </a:pPr>
            <a:r>
              <a:rPr lang="en" sz="1800">
                <a:solidFill>
                  <a:schemeClr val="accent3"/>
                </a:solidFill>
                <a:latin typeface="Average"/>
                <a:ea typeface="Average"/>
                <a:cs typeface="Average"/>
                <a:sym typeface="Average"/>
              </a:rPr>
              <a:t>Increase in projected Sales and COGS from 2016-2021</a:t>
            </a:r>
          </a:p>
          <a:p>
            <a:pPr lvl="0" rtl="0">
              <a:lnSpc>
                <a:spcPct val="115000"/>
              </a:lnSpc>
              <a:spcBef>
                <a:spcPts val="0"/>
              </a:spcBef>
              <a:spcAft>
                <a:spcPts val="1600"/>
              </a:spcAft>
              <a:buNone/>
            </a:pPr>
            <a:r>
              <a:t/>
            </a:r>
            <a:endParaRPr sz="1800">
              <a:solidFill>
                <a:schemeClr val="accent3"/>
              </a:solidFill>
              <a:latin typeface="Average"/>
              <a:ea typeface="Average"/>
              <a:cs typeface="Average"/>
              <a:sym typeface="Average"/>
            </a:endParaRPr>
          </a:p>
          <a:p>
            <a:pPr lvl="0" rtl="0">
              <a:lnSpc>
                <a:spcPct val="115000"/>
              </a:lnSpc>
              <a:spcBef>
                <a:spcPts val="0"/>
              </a:spcBef>
              <a:spcAft>
                <a:spcPts val="1600"/>
              </a:spcAft>
              <a:buNone/>
            </a:pPr>
            <a:r>
              <a:t/>
            </a:r>
            <a:endParaRPr sz="180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DCF Valuation</a:t>
            </a:r>
          </a:p>
        </p:txBody>
      </p:sp>
      <p:pic>
        <p:nvPicPr>
          <p:cNvPr id="107" name="Shape 107"/>
          <p:cNvPicPr preferRelativeResize="0"/>
          <p:nvPr/>
        </p:nvPicPr>
        <p:blipFill>
          <a:blip r:embed="rId3">
            <a:alphaModFix/>
          </a:blip>
          <a:stretch>
            <a:fillRect/>
          </a:stretch>
        </p:blipFill>
        <p:spPr>
          <a:xfrm>
            <a:off x="556425" y="2968425"/>
            <a:ext cx="3206337" cy="1706200"/>
          </a:xfrm>
          <a:prstGeom prst="rect">
            <a:avLst/>
          </a:prstGeom>
          <a:noFill/>
          <a:ln>
            <a:noFill/>
          </a:ln>
        </p:spPr>
      </p:pic>
      <p:pic>
        <p:nvPicPr>
          <p:cNvPr id="108" name="Shape 108"/>
          <p:cNvPicPr preferRelativeResize="0"/>
          <p:nvPr/>
        </p:nvPicPr>
        <p:blipFill>
          <a:blip r:embed="rId4">
            <a:alphaModFix/>
          </a:blip>
          <a:stretch>
            <a:fillRect/>
          </a:stretch>
        </p:blipFill>
        <p:spPr>
          <a:xfrm>
            <a:off x="4447912" y="2943337"/>
            <a:ext cx="3275175" cy="1756374"/>
          </a:xfrm>
          <a:prstGeom prst="rect">
            <a:avLst/>
          </a:prstGeom>
          <a:noFill/>
          <a:ln>
            <a:noFill/>
          </a:ln>
        </p:spPr>
      </p:pic>
      <p:sp>
        <p:nvSpPr>
          <p:cNvPr id="109" name="Shape 109"/>
          <p:cNvSpPr txBox="1"/>
          <p:nvPr/>
        </p:nvSpPr>
        <p:spPr>
          <a:xfrm>
            <a:off x="558500" y="1389775"/>
            <a:ext cx="3202200" cy="1460700"/>
          </a:xfrm>
          <a:prstGeom prst="rect">
            <a:avLst/>
          </a:prstGeom>
          <a:noFill/>
          <a:ln>
            <a:noFill/>
          </a:ln>
        </p:spPr>
        <p:txBody>
          <a:bodyPr anchorCtr="0" anchor="t" bIns="91425" lIns="91425" rIns="91425" tIns="91425">
            <a:noAutofit/>
          </a:bodyPr>
          <a:lstStyle/>
          <a:p>
            <a:pPr indent="-228600" lvl="0" marL="457200" rtl="0">
              <a:spcBef>
                <a:spcPts val="0"/>
              </a:spcBef>
              <a:buClr>
                <a:srgbClr val="FFFFFF"/>
              </a:buClr>
              <a:buChar char="●"/>
            </a:pPr>
            <a:r>
              <a:rPr lang="en">
                <a:solidFill>
                  <a:srgbClr val="FFFFFF"/>
                </a:solidFill>
              </a:rPr>
              <a:t>Actual Share price: 54.90</a:t>
            </a:r>
          </a:p>
          <a:p>
            <a:pPr indent="-228600" lvl="0" marL="457200" rtl="0">
              <a:spcBef>
                <a:spcPts val="0"/>
              </a:spcBef>
              <a:buClr>
                <a:srgbClr val="FFFFFF"/>
              </a:buClr>
              <a:buChar char="●"/>
            </a:pPr>
            <a:r>
              <a:rPr lang="en">
                <a:solidFill>
                  <a:srgbClr val="FFFFFF"/>
                </a:solidFill>
              </a:rPr>
              <a:t>Using Market Value</a:t>
            </a:r>
          </a:p>
          <a:p>
            <a:pPr indent="-228600" lvl="1" marL="914400" rtl="0">
              <a:spcBef>
                <a:spcPts val="0"/>
              </a:spcBef>
              <a:buClr>
                <a:srgbClr val="FFFFFF"/>
              </a:buClr>
              <a:buChar char="○"/>
            </a:pPr>
            <a:r>
              <a:rPr lang="en">
                <a:solidFill>
                  <a:srgbClr val="FFFFFF"/>
                </a:solidFill>
              </a:rPr>
              <a:t>Debt-to-Cap: 28%</a:t>
            </a:r>
          </a:p>
          <a:p>
            <a:pPr indent="-228600" lvl="1" marL="914400" rtl="0">
              <a:spcBef>
                <a:spcPts val="0"/>
              </a:spcBef>
              <a:buClr>
                <a:srgbClr val="FFFFFF"/>
              </a:buClr>
              <a:buChar char="○"/>
            </a:pPr>
            <a:r>
              <a:rPr lang="en">
                <a:solidFill>
                  <a:srgbClr val="FFFFFF"/>
                </a:solidFill>
              </a:rPr>
              <a:t>Equity-to-Cap 72%</a:t>
            </a:r>
          </a:p>
          <a:p>
            <a:pPr indent="-228600" lvl="1" marL="914400" rtl="0">
              <a:spcBef>
                <a:spcPts val="0"/>
              </a:spcBef>
              <a:buClr>
                <a:srgbClr val="FFFFFF"/>
              </a:buClr>
              <a:buChar char="○"/>
            </a:pPr>
            <a:r>
              <a:rPr lang="en">
                <a:solidFill>
                  <a:srgbClr val="FFFFFF"/>
                </a:solidFill>
              </a:rPr>
              <a:t>WACC: 3.7%</a:t>
            </a:r>
          </a:p>
          <a:p>
            <a:pPr indent="-228600" lvl="0" marL="457200" rtl="0">
              <a:spcBef>
                <a:spcPts val="0"/>
              </a:spcBef>
              <a:buClr>
                <a:srgbClr val="FFFFFF"/>
              </a:buClr>
              <a:buChar char="●"/>
            </a:pPr>
            <a:r>
              <a:rPr lang="en">
                <a:solidFill>
                  <a:srgbClr val="FFFFFF"/>
                </a:solidFill>
              </a:rPr>
              <a:t>Re-</a:t>
            </a:r>
            <a:r>
              <a:rPr lang="en">
                <a:solidFill>
                  <a:srgbClr val="FFFFFF"/>
                </a:solidFill>
              </a:rPr>
              <a:t>levered</a:t>
            </a:r>
            <a:r>
              <a:rPr lang="en">
                <a:solidFill>
                  <a:srgbClr val="FFFFFF"/>
                </a:solidFill>
              </a:rPr>
              <a:t> Beta: 0.79</a:t>
            </a:r>
          </a:p>
        </p:txBody>
      </p:sp>
      <p:sp>
        <p:nvSpPr>
          <p:cNvPr id="110" name="Shape 110"/>
          <p:cNvSpPr txBox="1"/>
          <p:nvPr/>
        </p:nvSpPr>
        <p:spPr>
          <a:xfrm>
            <a:off x="3802950" y="1389775"/>
            <a:ext cx="4565100" cy="1460700"/>
          </a:xfrm>
          <a:prstGeom prst="rect">
            <a:avLst/>
          </a:prstGeom>
          <a:noFill/>
          <a:ln>
            <a:noFill/>
          </a:ln>
        </p:spPr>
        <p:txBody>
          <a:bodyPr anchorCtr="0" anchor="t" bIns="91425" lIns="91425" rIns="91425" tIns="91425">
            <a:noAutofit/>
          </a:bodyPr>
          <a:lstStyle/>
          <a:p>
            <a:pPr indent="-228600" lvl="0" marL="457200" rtl="0">
              <a:spcBef>
                <a:spcPts val="0"/>
              </a:spcBef>
              <a:buClr>
                <a:srgbClr val="FFFFFF"/>
              </a:buClr>
              <a:buChar char="●"/>
            </a:pPr>
            <a:r>
              <a:rPr lang="en">
                <a:solidFill>
                  <a:srgbClr val="FFFFFF"/>
                </a:solidFill>
              </a:rPr>
              <a:t>Interest Coverage Ratio Strong</a:t>
            </a:r>
          </a:p>
          <a:p>
            <a:pPr indent="-228600" lvl="1" marL="914400" rtl="0">
              <a:spcBef>
                <a:spcPts val="0"/>
              </a:spcBef>
              <a:buClr>
                <a:srgbClr val="FFFFFF"/>
              </a:buClr>
              <a:buChar char="○"/>
            </a:pPr>
            <a:r>
              <a:rPr lang="en">
                <a:solidFill>
                  <a:srgbClr val="FFFFFF"/>
                </a:solidFill>
              </a:rPr>
              <a:t>Will be able to pay off interest on debts</a:t>
            </a:r>
          </a:p>
          <a:p>
            <a:pPr indent="-228600" lvl="0" marL="457200" rtl="0">
              <a:spcBef>
                <a:spcPts val="0"/>
              </a:spcBef>
              <a:buClr>
                <a:srgbClr val="FFFFFF"/>
              </a:buClr>
              <a:buChar char="●"/>
            </a:pPr>
            <a:r>
              <a:rPr lang="en">
                <a:solidFill>
                  <a:srgbClr val="FFFFFF"/>
                </a:solidFill>
              </a:rPr>
              <a:t>EBIT/Interest Expense 2014-17</a:t>
            </a:r>
          </a:p>
          <a:p>
            <a:pPr indent="-228600" lvl="1" marL="914400" rtl="0">
              <a:spcBef>
                <a:spcPts val="0"/>
              </a:spcBef>
              <a:buClr>
                <a:srgbClr val="FFFFFF"/>
              </a:buClr>
              <a:buChar char="○"/>
            </a:pPr>
            <a:r>
              <a:rPr lang="en">
                <a:solidFill>
                  <a:srgbClr val="FFFFFF"/>
                </a:solidFill>
              </a:rPr>
              <a:t>Ranges: 4.23-5.29</a:t>
            </a:r>
          </a:p>
          <a:p>
            <a:pPr lvl="0" rtl="0">
              <a:spcBef>
                <a:spcPts val="0"/>
              </a:spcBef>
              <a:buNone/>
            </a:pPr>
            <a:r>
              <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End Valuation </a:t>
            </a:r>
          </a:p>
          <a:p>
            <a:pPr lvl="0">
              <a:spcBef>
                <a:spcPts val="0"/>
              </a:spcBef>
              <a:buNone/>
            </a:pPr>
            <a:r>
              <a:t/>
            </a:r>
            <a:endParaRP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spcBef>
                <a:spcPts val="0"/>
              </a:spcBef>
            </a:pPr>
            <a:r>
              <a:rPr lang="en"/>
              <a:t>Comparable Analysis Enterprise Value = $8,005,380,000</a:t>
            </a:r>
          </a:p>
          <a:p>
            <a:pPr indent="-228600" lvl="0" marL="457200">
              <a:spcBef>
                <a:spcPts val="0"/>
              </a:spcBef>
            </a:pPr>
            <a:r>
              <a:rPr lang="en"/>
              <a:t>Precedent</a:t>
            </a:r>
            <a:r>
              <a:rPr lang="en"/>
              <a:t> Transaction </a:t>
            </a:r>
            <a:r>
              <a:rPr lang="en"/>
              <a:t>Enterprise</a:t>
            </a:r>
            <a:r>
              <a:rPr lang="en"/>
              <a:t> Value = $7,879,383,100</a:t>
            </a:r>
          </a:p>
          <a:p>
            <a:pPr indent="-228600" lvl="0" marL="457200">
              <a:spcBef>
                <a:spcPts val="0"/>
              </a:spcBef>
            </a:pPr>
            <a:r>
              <a:rPr lang="en"/>
              <a:t>Discounted Cash Flow Enterprise Value = $8,494,474,500</a:t>
            </a:r>
          </a:p>
          <a:p>
            <a:pPr indent="-228600" lvl="0" marL="457200">
              <a:spcBef>
                <a:spcPts val="0"/>
              </a:spcBef>
            </a:pPr>
            <a:r>
              <a:rPr lang="en"/>
              <a:t>Average Enterprise Value = $8,126,412,530</a:t>
            </a:r>
          </a:p>
          <a:p>
            <a:pPr indent="-228600" lvl="0" marL="457200">
              <a:spcBef>
                <a:spcPts val="0"/>
              </a:spcBef>
            </a:pPr>
            <a:r>
              <a:rPr lang="en"/>
              <a:t>Implied Price per Share = $67.02</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